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removePersonalInfoOnSave="1" saveSubsetFonts="1">
  <p:sldMasterIdLst>
    <p:sldMasterId id="2147483648" r:id="rId2"/>
  </p:sldMasterIdLst>
  <p:notesMasterIdLst>
    <p:notesMasterId r:id="rId15"/>
  </p:notesMasterIdLst>
  <p:handoutMasterIdLst>
    <p:handoutMasterId r:id="rId16"/>
  </p:handoutMasterIdLst>
  <p:sldIdLst>
    <p:sldId id="268" r:id="rId3"/>
    <p:sldId id="282" r:id="rId4"/>
    <p:sldId id="286" r:id="rId5"/>
    <p:sldId id="287" r:id="rId6"/>
    <p:sldId id="288" r:id="rId7"/>
    <p:sldId id="280" r:id="rId8"/>
    <p:sldId id="289" r:id="rId9"/>
    <p:sldId id="290" r:id="rId10"/>
    <p:sldId id="291" r:id="rId11"/>
    <p:sldId id="292" r:id="rId12"/>
    <p:sldId id="293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954" autoAdjust="0"/>
  </p:normalViewPr>
  <p:slideViewPr>
    <p:cSldViewPr snapToGrid="0">
      <p:cViewPr varScale="1">
        <p:scale>
          <a:sx n="76" d="100"/>
          <a:sy n="76" d="100"/>
        </p:scale>
        <p:origin x="77" y="7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/>
            </a:lvl1pPr>
          </a:lstStyle>
          <a:p>
            <a:fld id="{6AC4FB8F-ED15-48AB-97BD-17129D4E699D}" type="datetimeFigureOut">
              <a:rPr kumimoji="1" lang="en-US" altLang="ja-JP" smtClean="0">
                <a:ea typeface="Meiryo UI" panose="020B0604030504040204" pitchFamily="50" charset="-128"/>
              </a:rPr>
              <a:t>6/19/2017</a:t>
            </a:fld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/>
            </a:lvl1pPr>
          </a:lstStyle>
          <a:p>
            <a:fld id="{7E6B3739-9081-478F-812E-AE7CE140632E}" type="slidenum">
              <a:rPr kumimoji="1" lang="ja-JP" smtClean="0">
                <a:ea typeface="Meiryo UI" panose="020B0604030504040204" pitchFamily="50" charset="-128"/>
              </a:rPr>
              <a:t>‹#›</a:t>
            </a:fld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BBC9D437-CD83-4825-AD0D-5E7B341BC79B}" type="datetimeFigureOut">
              <a:rPr lang="en-US" altLang="ja-JP" smtClean="0"/>
              <a:pPr/>
              <a:t>6/19/2017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kumimoji="1" lang="ja-JP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560CF8BB-EBC7-4B8F-9632-A5A136FBB880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en-US" altLang="ja-JP" smtClean="0"/>
              <a:pPr/>
              <a:t>8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04283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Autofit/>
          </a:bodyPr>
          <a:lstStyle>
            <a:lvl1pPr algn="l" latinLnBrk="0">
              <a:lnSpc>
                <a:spcPct val="75000"/>
              </a:lnSpc>
              <a:defRPr kumimoji="1" lang="ja-JP" sz="66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kumimoji="1" lang="ja-JP" sz="2000"/>
            </a:lvl1pPr>
            <a:lvl2pPr marL="457200" indent="0" algn="ctr" latinLnBrk="0">
              <a:buNone/>
              <a:defRPr kumimoji="1" lang="ja-JP" sz="2000"/>
            </a:lvl2pPr>
            <a:lvl3pPr marL="914400" indent="0" algn="ctr" latinLnBrk="0">
              <a:buNone/>
              <a:defRPr kumimoji="1" lang="ja-JP" sz="1800"/>
            </a:lvl3pPr>
            <a:lvl4pPr marL="1371600" indent="0" algn="ctr" latinLnBrk="0">
              <a:buNone/>
              <a:defRPr kumimoji="1" lang="ja-JP" sz="1600"/>
            </a:lvl4pPr>
            <a:lvl5pPr marL="1828800" indent="0" algn="ctr" latinLnBrk="0">
              <a:buNone/>
              <a:defRPr kumimoji="1" lang="ja-JP" sz="1600"/>
            </a:lvl5pPr>
            <a:lvl6pPr marL="2286000" indent="0" algn="ctr" latinLnBrk="0">
              <a:buNone/>
              <a:defRPr kumimoji="1" lang="ja-JP" sz="1600"/>
            </a:lvl6pPr>
            <a:lvl7pPr marL="2743200" indent="0" algn="ctr" latinLnBrk="0">
              <a:buNone/>
              <a:defRPr kumimoji="1" lang="ja-JP" sz="1600"/>
            </a:lvl7pPr>
            <a:lvl8pPr marL="3200400" indent="0" algn="ctr" latinLnBrk="0">
              <a:buNone/>
              <a:defRPr kumimoji="1" lang="ja-JP" sz="1600"/>
            </a:lvl8pPr>
            <a:lvl9pPr marL="3657600" indent="0" algn="ctr" latinLnBrk="0">
              <a:buNone/>
              <a:defRPr kumimoji="1" lang="ja-JP"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8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 latinLnBrk="0">
              <a:defRPr kumimoji="1" lang="ja-JP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8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図 19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dirty="0"/>
          </a:p>
        </p:txBody>
      </p:sp>
      <p:sp>
        <p:nvSpPr>
          <p:cNvPr id="19" name="タイトル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21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見出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2704" y="249373"/>
            <a:ext cx="8686800" cy="754479"/>
          </a:xfrm>
        </p:spPr>
        <p:txBody>
          <a:bodyPr anchor="b">
            <a:noAutofit/>
          </a:bodyPr>
          <a:lstStyle>
            <a:lvl1pPr latinLnBrk="0">
              <a:defRPr kumimoji="1" lang="ja-JP" sz="4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クリックしてプロジェクトのタイトルを追加する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/>
            </a:lvl1pPr>
            <a:lvl2pPr marL="457200" indent="0" latinLnBrk="0">
              <a:buNone/>
              <a:defRPr kumimoji="1" lang="ja-JP" sz="2000"/>
            </a:lvl2pPr>
            <a:lvl3pPr marL="914400" indent="0" latinLnBrk="0">
              <a:buNone/>
              <a:defRPr kumimoji="1" lang="ja-JP" sz="1800"/>
            </a:lvl3pPr>
            <a:lvl4pPr marL="1371600" indent="0" latinLnBrk="0">
              <a:buNone/>
              <a:defRPr kumimoji="1" lang="ja-JP" sz="1600"/>
            </a:lvl4pPr>
            <a:lvl5pPr marL="1828800" indent="0" latinLnBrk="0">
              <a:buNone/>
              <a:defRPr kumimoji="1" lang="ja-JP" sz="1600"/>
            </a:lvl5pPr>
            <a:lvl6pPr marL="2286000" indent="0" latinLnBrk="0">
              <a:buNone/>
              <a:defRPr kumimoji="1" lang="ja-JP" sz="1600"/>
            </a:lvl6pPr>
            <a:lvl7pPr marL="2743200" indent="0" latinLnBrk="0">
              <a:buNone/>
              <a:defRPr kumimoji="1" lang="ja-JP" sz="1600"/>
            </a:lvl7pPr>
            <a:lvl8pPr marL="3200400" indent="0" latinLnBrk="0">
              <a:buNone/>
              <a:defRPr kumimoji="1" lang="ja-JP" sz="1600"/>
            </a:lvl8pPr>
            <a:lvl9pPr marL="3657600" indent="0" latinLnBrk="0">
              <a:buNone/>
              <a:defRPr kumimoji="1" lang="ja-JP" sz="1600"/>
            </a:lvl9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11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842045" y="253186"/>
            <a:ext cx="6214120" cy="750666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・マスター </a:t>
            </a:r>
            <a:r>
              <a:rPr kumimoji="1" lang="ja-JP" altLang="en-US" dirty="0" smtClean="0"/>
              <a:t>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27" name="日付プレースホルダー 2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28" name="フッター プレースホルダー 2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29" name="スライド番号プレースホルダー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11" name="スライド番号プレースホルダー 5"/>
          <p:cNvSpPr>
            <a:spLocks noGrp="1"/>
          </p:cNvSpPr>
          <p:nvPr>
            <p:ph type="sldNum" sz="quarter" idx="10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dirty="0"/>
          </a:p>
        </p:txBody>
      </p:sp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7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9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のコンテンツ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72235"/>
            <a:ext cx="4800937" cy="731617"/>
          </a:xfrm>
        </p:spPr>
        <p:txBody>
          <a:bodyPr anchor="b">
            <a:noAutofit/>
          </a:bodyPr>
          <a:lstStyle>
            <a:lvl1pPr latinLnBrk="0">
              <a:defRPr kumimoji="1" lang="ja-JP" sz="4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318451" y="263199"/>
            <a:ext cx="5489510" cy="579120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2000"/>
            </a:lvl6pPr>
            <a:lvl7pPr latinLnBrk="0">
              <a:defRPr kumimoji="1" lang="ja-JP" sz="2000"/>
            </a:lvl7pPr>
            <a:lvl8pPr latinLnBrk="0">
              <a:defRPr kumimoji="1" lang="ja-JP" sz="2000"/>
            </a:lvl8pPr>
            <a:lvl9pPr latinLnBrk="0">
              <a:defRPr kumimoji="1" lang="ja-JP"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27" name="日付プレースホルダー 2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28" name="フッター プレースホルダー 2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29" name="スライド番号プレースホルダー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長方形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 latinLnBrk="0">
              <a:defRPr kumimoji="1" lang="ja-JP" sz="36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 latinLnBrk="0">
              <a:buNone/>
              <a:defRPr kumimoji="1" lang="ja-JP" sz="2000"/>
            </a:lvl1pPr>
            <a:lvl2pPr marL="457200" indent="0" latinLnBrk="0">
              <a:buNone/>
              <a:defRPr kumimoji="1" lang="ja-JP" sz="2800"/>
            </a:lvl2pPr>
            <a:lvl3pPr marL="914400" indent="0" latinLnBrk="0">
              <a:buNone/>
              <a:defRPr kumimoji="1" lang="ja-JP" sz="2400"/>
            </a:lvl3pPr>
            <a:lvl4pPr marL="1371600" indent="0" latinLnBrk="0">
              <a:buNone/>
              <a:defRPr kumimoji="1" lang="ja-JP" sz="2000"/>
            </a:lvl4pPr>
            <a:lvl5pPr marL="1828800" indent="0" latinLnBrk="0">
              <a:buNone/>
              <a:defRPr kumimoji="1" lang="ja-JP" sz="2000"/>
            </a:lvl5pPr>
            <a:lvl6pPr marL="2286000" indent="0" latinLnBrk="0">
              <a:buNone/>
              <a:defRPr kumimoji="1" lang="ja-JP" sz="2000"/>
            </a:lvl6pPr>
            <a:lvl7pPr marL="2743200" indent="0" latinLnBrk="0">
              <a:buNone/>
              <a:defRPr kumimoji="1" lang="ja-JP" sz="2000"/>
            </a:lvl7pPr>
            <a:lvl8pPr marL="3200400" indent="0" latinLnBrk="0">
              <a:buNone/>
              <a:defRPr kumimoji="1" lang="ja-JP" sz="2000"/>
            </a:lvl8pPr>
            <a:lvl9pPr marL="3657600" indent="0" latinLnBrk="0">
              <a:buNone/>
              <a:defRPr kumimoji="1" lang="ja-JP" sz="2000"/>
            </a:lvl9pPr>
          </a:lstStyle>
          <a:p>
            <a:r>
              <a:rPr kumimoji="1" lang="ja-JP" altLang="en-US" smtClean="0"/>
              <a:t>図を追加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pic>
        <p:nvPicPr>
          <p:cNvPr id="6" name="図 5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44" y="6211514"/>
            <a:ext cx="12125325" cy="609600"/>
          </a:xfrm>
          <a:prstGeom prst="rect">
            <a:avLst/>
          </a:prstGeom>
        </p:spPr>
      </p:pic>
      <p:sp>
        <p:nvSpPr>
          <p:cNvPr id="7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dirty="0"/>
              <a:t>マスター タイトルのスタイルを編集するには、ここをクリック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11631790" y="5691673"/>
            <a:ext cx="280731" cy="778847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 latinLnBrk="0">
              <a:defRPr kumimoji="1" lang="ja-JP" sz="8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 latinLnBrk="0">
              <a:defRPr kumimoji="1" lang="ja-JP" sz="8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731617" y="6525744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400">
                <a:solidFill>
                  <a:schemeClr val="tx1">
                    <a:lumMod val="60000"/>
                    <a:lumOff val="40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r>
              <a:rPr lang="en-US" altLang="ja-JP" dirty="0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lang="ja-JP" sz="3200" kern="1200" cap="all" baseline="0">
          <a:solidFill>
            <a:schemeClr val="accent1"/>
          </a:solidFill>
          <a:latin typeface="+mj-lt"/>
          <a:ea typeface="Meiryo UI" panose="020B0604030504040204" pitchFamily="50" charset="-128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kumimoji="1" lang="ja-JP" sz="20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kumimoji="1" lang="ja-JP" sz="18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kumimoji="1" lang="ja-JP" sz="16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kumimoji="1" lang="ja-JP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1" lang="ja-JP"/>
      </a:defPPr>
      <a:lvl1pPr marL="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長方形 7"/>
          <p:cNvSpPr/>
          <p:nvPr/>
        </p:nvSpPr>
        <p:spPr>
          <a:xfrm>
            <a:off x="-1" y="0"/>
            <a:ext cx="681278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94000"/>
                </a:schemeClr>
              </a:gs>
              <a:gs pos="78000">
                <a:srgbClr val="57E5FF"/>
              </a:gs>
              <a:gs pos="54000">
                <a:srgbClr val="9BEFFF"/>
              </a:gs>
              <a:gs pos="94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-2" y="1657978"/>
            <a:ext cx="6774263" cy="1209838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9256" y="1868993"/>
            <a:ext cx="6735745" cy="787808"/>
          </a:xfrm>
          <a:effectLst/>
        </p:spPr>
        <p:txBody>
          <a:bodyPr anchor="ctr">
            <a:normAutofit fontScale="90000"/>
          </a:bodyPr>
          <a:lstStyle/>
          <a:p>
            <a:pPr algn="dist">
              <a:lnSpc>
                <a:spcPct val="150000"/>
              </a:lnSpc>
            </a:pPr>
            <a:r>
              <a:rPr lang="en-US" altLang="ja-JP" sz="4400" b="1" i="1" cap="none" dirty="0" smtClean="0">
                <a:ln w="0"/>
                <a:gradFill>
                  <a:gsLst>
                    <a:gs pos="30000">
                      <a:schemeClr val="accent6">
                        <a:lumMod val="50000"/>
                      </a:schemeClr>
                    </a:gs>
                    <a:gs pos="64000">
                      <a:srgbClr val="77829F"/>
                    </a:gs>
                    <a:gs pos="86000">
                      <a:srgbClr val="C5C7CA"/>
                    </a:gs>
                  </a:gsLst>
                  <a:lin ang="5400000"/>
                </a:gradFill>
                <a:latin typeface="Segoe UI" panose="020B0502040204020203" pitchFamily="34" charset="0"/>
                <a:ea typeface="メイリオ" panose="020B0604030504040204" pitchFamily="50" charset="-128"/>
                <a:cs typeface="Segoe UI" panose="020B0502040204020203" pitchFamily="34" charset="0"/>
              </a:rPr>
              <a:t>WPF</a:t>
            </a:r>
            <a:r>
              <a:rPr lang="ja-JP" altLang="en-US" sz="4400" b="1" dirty="0" smtClean="0">
                <a:gradFill>
                  <a:gsLst>
                    <a:gs pos="30000">
                      <a:schemeClr val="accent6">
                        <a:lumMod val="50000"/>
                      </a:schemeClr>
                    </a:gs>
                    <a:gs pos="64000">
                      <a:srgbClr val="77829F"/>
                    </a:gs>
                    <a:gs pos="86000">
                      <a:srgbClr val="C5C7CA"/>
                    </a:gs>
                  </a:gsLst>
                  <a:lin ang="5400000" scaled="0"/>
                </a:gradFill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en-US" altLang="ja-JP" sz="4400" b="1" i="1" dirty="0" smtClean="0">
                <a:gradFill>
                  <a:gsLst>
                    <a:gs pos="30000">
                      <a:schemeClr val="accent6">
                        <a:lumMod val="50000"/>
                      </a:schemeClr>
                    </a:gs>
                    <a:gs pos="64000">
                      <a:srgbClr val="77829F"/>
                    </a:gs>
                    <a:gs pos="86000">
                      <a:srgbClr val="C5C7CA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メイリオ" panose="020B0604030504040204" pitchFamily="50" charset="-128"/>
                <a:cs typeface="Segoe UI" panose="020B0502040204020203" pitchFamily="34" charset="0"/>
              </a:rPr>
              <a:t>3D</a:t>
            </a:r>
            <a:r>
              <a:rPr lang="ja-JP" altLang="en-US" sz="4400" b="1" dirty="0" smtClean="0">
                <a:gradFill>
                  <a:gsLst>
                    <a:gs pos="30000">
                      <a:schemeClr val="accent6">
                        <a:lumMod val="50000"/>
                      </a:schemeClr>
                    </a:gs>
                    <a:gs pos="61000">
                      <a:srgbClr val="77829F"/>
                    </a:gs>
                    <a:gs pos="86000">
                      <a:srgbClr val="C5C7CA"/>
                    </a:gs>
                  </a:gsLst>
                  <a:lin ang="5400000" scaled="0"/>
                </a:gradFill>
                <a:latin typeface="メイリオ" panose="020B0604030504040204" pitchFamily="50" charset="-128"/>
                <a:ea typeface="メイリオ" panose="020B0604030504040204" pitchFamily="50" charset="-128"/>
              </a:rPr>
              <a:t>アニメーション</a:t>
            </a:r>
            <a:endParaRPr kumimoji="1" lang="ja-JP" sz="4400" b="1" dirty="0">
              <a:gradFill>
                <a:gsLst>
                  <a:gs pos="30000">
                    <a:schemeClr val="accent6">
                      <a:lumMod val="50000"/>
                    </a:schemeClr>
                  </a:gs>
                  <a:gs pos="61000">
                    <a:srgbClr val="77829F"/>
                  </a:gs>
                  <a:gs pos="86000">
                    <a:srgbClr val="C5C7CA"/>
                  </a:gs>
                </a:gsLst>
                <a:lin ang="5400000" scaled="0"/>
              </a:gra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図プレースホルダー 2"/>
          <p:cNvSpPr txBox="1">
            <a:spLocks/>
          </p:cNvSpPr>
          <p:nvPr/>
        </p:nvSpPr>
        <p:spPr>
          <a:xfrm>
            <a:off x="0" y="0"/>
            <a:ext cx="6812782" cy="6858000"/>
          </a:xfrm>
          <a:prstGeom prst="rect">
            <a:avLst/>
          </a:prstGeom>
          <a:ln>
            <a:noFill/>
          </a:ln>
        </p:spPr>
        <p:txBody>
          <a:bodyPr vert="horz" lIns="91440" tIns="45720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None/>
              <a:defRPr kumimoji="1" lang="ja-JP" sz="2800" kern="1200">
                <a:solidFill>
                  <a:schemeClr val="tx1"/>
                </a:solidFill>
                <a:latin typeface="+mn-lt"/>
                <a:ea typeface="Meiryo UI" panose="020B0604030504040204" pitchFamily="50" charset="-128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kumimoji="1" lang="ja-JP" sz="2400" kern="1200">
                <a:solidFill>
                  <a:schemeClr val="tx1"/>
                </a:solidFill>
                <a:latin typeface="+mn-lt"/>
                <a:ea typeface="Meiryo UI" panose="020B0604030504040204" pitchFamily="50" charset="-128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Meiryo UI" panose="020B0604030504040204" pitchFamily="50" charset="-128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Meiryo UI" panose="020B0604030504040204" pitchFamily="50" charset="-128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kumimoji="1" lang="ja-JP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7" y="5772665"/>
            <a:ext cx="1148862" cy="907842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225896" y="5872643"/>
            <a:ext cx="4582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（株）カレッジティアンドケイ</a:t>
            </a:r>
            <a:r>
              <a:rPr kumimoji="1"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山本 将也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lang="ja-JP" altLang="en-US" dirty="0" smtClean="0"/>
              <a:t>折り返し</a:t>
            </a:r>
            <a:r>
              <a:rPr lang="ja-JP" altLang="en-US" dirty="0"/>
              <a:t>表示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9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05070" y="1563756"/>
            <a:ext cx="9710529" cy="4330148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b="1" dirty="0"/>
              <a:t>１</a:t>
            </a:r>
            <a:r>
              <a:rPr kumimoji="1" lang="ja-JP" altLang="en-US" b="1" dirty="0" smtClean="0"/>
              <a:t>めくり量取得</a:t>
            </a:r>
            <a:endParaRPr kumimoji="1" lang="en-US" altLang="ja-JP" b="1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b="1" dirty="0"/>
              <a:t>　</a:t>
            </a:r>
            <a:r>
              <a:rPr lang="ja-JP" altLang="en-US" dirty="0" smtClean="0"/>
              <a:t>→現在のマウス位置取得</a:t>
            </a:r>
            <a:endParaRPr lang="en-US" altLang="ja-JP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kumimoji="1" lang="en-US" altLang="ja-JP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b="1" dirty="0" smtClean="0"/>
              <a:t>２折り返し位置計算</a:t>
            </a:r>
            <a:endParaRPr lang="en-US" altLang="ja-JP" b="1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kumimoji="1" lang="ja-JP" altLang="en-US" b="1" dirty="0"/>
              <a:t>　</a:t>
            </a:r>
            <a:r>
              <a:rPr kumimoji="1" lang="ja-JP" altLang="en-US" dirty="0" smtClean="0"/>
              <a:t>→クリッピング位置計算、陰影位置計算</a:t>
            </a:r>
            <a:endParaRPr kumimoji="1" lang="en-US" altLang="ja-JP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ja-JP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kumimoji="1" lang="ja-JP" altLang="en-US" b="1" dirty="0" smtClean="0"/>
              <a:t>３ページクリッピング表示</a:t>
            </a:r>
            <a:endParaRPr kumimoji="1" lang="en-US" altLang="ja-JP" b="1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b="1" dirty="0"/>
              <a:t>　</a:t>
            </a:r>
            <a:r>
              <a:rPr lang="ja-JP" altLang="en-US" dirty="0" smtClean="0"/>
              <a:t>→非表示部分、裏ページ部分</a:t>
            </a:r>
            <a:endParaRPr lang="en-US" altLang="ja-JP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kumimoji="1" lang="en-US" altLang="ja-JP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b="1" dirty="0" smtClean="0"/>
              <a:t>４陰影表示</a:t>
            </a:r>
            <a:endParaRPr lang="en-US" altLang="ja-JP" b="1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kumimoji="1" lang="ja-JP" altLang="en-US" b="1" dirty="0"/>
              <a:t>　</a:t>
            </a:r>
            <a:r>
              <a:rPr kumimoji="1" lang="ja-JP" altLang="en-US" dirty="0" smtClean="0"/>
              <a:t>→影、ハイライト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347004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lang="ja-JP" altLang="en-US" dirty="0" smtClean="0"/>
              <a:t>折り返し位置</a:t>
            </a:r>
            <a:r>
              <a:rPr lang="ja-JP" altLang="en-US" dirty="0"/>
              <a:t>計算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10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9" name="正方形/長方形 8"/>
          <p:cNvSpPr/>
          <p:nvPr/>
        </p:nvSpPr>
        <p:spPr>
          <a:xfrm>
            <a:off x="1423359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4042458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6661557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9280656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矢印 12"/>
          <p:cNvSpPr/>
          <p:nvPr/>
        </p:nvSpPr>
        <p:spPr>
          <a:xfrm>
            <a:off x="1972843" y="3919536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2452491" y="3692105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7683787" y="3686383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5064688" y="3692104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右矢印 16"/>
          <p:cNvSpPr/>
          <p:nvPr/>
        </p:nvSpPr>
        <p:spPr>
          <a:xfrm>
            <a:off x="4655208" y="3919536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右矢印 17"/>
          <p:cNvSpPr/>
          <p:nvPr/>
        </p:nvSpPr>
        <p:spPr>
          <a:xfrm>
            <a:off x="6950527" y="4061871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直線コネクタ 18"/>
          <p:cNvCxnSpPr/>
          <p:nvPr/>
        </p:nvCxnSpPr>
        <p:spPr>
          <a:xfrm flipH="1">
            <a:off x="4855132" y="3438223"/>
            <a:ext cx="1439748" cy="208759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右矢印 23"/>
          <p:cNvSpPr/>
          <p:nvPr/>
        </p:nvSpPr>
        <p:spPr>
          <a:xfrm>
            <a:off x="9514147" y="4087325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578563" y="2755556"/>
            <a:ext cx="173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0</a:t>
            </a:r>
            <a:r>
              <a:rPr kumimoji="1" lang="ja-JP" altLang="en-US" dirty="0" smtClean="0"/>
              <a:t>ページ目表示</a:t>
            </a:r>
            <a:endParaRPr kumimoji="1" lang="ja-JP" altLang="en-US" dirty="0"/>
          </a:p>
        </p:txBody>
      </p:sp>
      <p:cxnSp>
        <p:nvCxnSpPr>
          <p:cNvPr id="25" name="直線コネクタ 24"/>
          <p:cNvCxnSpPr/>
          <p:nvPr/>
        </p:nvCxnSpPr>
        <p:spPr>
          <a:xfrm flipH="1">
            <a:off x="2255808" y="3438223"/>
            <a:ext cx="1439748" cy="208759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テキスト ボックス 3"/>
          <p:cNvSpPr txBox="1"/>
          <p:nvPr/>
        </p:nvSpPr>
        <p:spPr>
          <a:xfrm>
            <a:off x="2494484" y="3919536"/>
            <a:ext cx="9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 smtClean="0"/>
              <a:t>目ジーペ１表示</a:t>
            </a:r>
            <a:endParaRPr kumimoji="1" lang="ja-JP" altLang="en-US" sz="1200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5094605" y="3919536"/>
            <a:ext cx="9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 smtClean="0"/>
              <a:t>目ジーペ１表示</a:t>
            </a:r>
            <a:endParaRPr kumimoji="1" lang="ja-JP" altLang="en-US" sz="1200" dirty="0"/>
          </a:p>
        </p:txBody>
      </p:sp>
      <p:sp>
        <p:nvSpPr>
          <p:cNvPr id="27" name="正方形/長方形 26"/>
          <p:cNvSpPr/>
          <p:nvPr/>
        </p:nvSpPr>
        <p:spPr>
          <a:xfrm rot="4193663">
            <a:off x="7717392" y="3696909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/>
          <p:cNvSpPr txBox="1"/>
          <p:nvPr/>
        </p:nvSpPr>
        <p:spPr>
          <a:xfrm rot="3970151">
            <a:off x="7763131" y="4207947"/>
            <a:ext cx="9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 smtClean="0"/>
              <a:t>目ジーペ１表示</a:t>
            </a:r>
            <a:endParaRPr kumimoji="1" lang="ja-JP" altLang="en-US" sz="1200" dirty="0"/>
          </a:p>
        </p:txBody>
      </p:sp>
      <p:cxnSp>
        <p:nvCxnSpPr>
          <p:cNvPr id="29" name="直線コネクタ 28"/>
          <p:cNvCxnSpPr/>
          <p:nvPr/>
        </p:nvCxnSpPr>
        <p:spPr>
          <a:xfrm flipH="1">
            <a:off x="7427627" y="3438223"/>
            <a:ext cx="1439748" cy="208759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正方形/長方形 31"/>
          <p:cNvSpPr/>
          <p:nvPr/>
        </p:nvSpPr>
        <p:spPr>
          <a:xfrm rot="4193663">
            <a:off x="10292740" y="3693267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 rot="3970151">
            <a:off x="10318569" y="4222141"/>
            <a:ext cx="9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 smtClean="0"/>
              <a:t>目ジーペ１表示</a:t>
            </a:r>
            <a:endParaRPr kumimoji="1" lang="ja-JP" altLang="en-US" sz="1200" dirty="0"/>
          </a:p>
        </p:txBody>
      </p:sp>
      <p:sp>
        <p:nvSpPr>
          <p:cNvPr id="23" name="二等辺三角形 22"/>
          <p:cNvSpPr/>
          <p:nvPr/>
        </p:nvSpPr>
        <p:spPr>
          <a:xfrm>
            <a:off x="10283906" y="3692104"/>
            <a:ext cx="1031720" cy="1483743"/>
          </a:xfrm>
          <a:prstGeom prst="triangle">
            <a:avLst>
              <a:gd name="adj" fmla="val 99026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4" name="直線コネクタ 33"/>
          <p:cNvCxnSpPr/>
          <p:nvPr/>
        </p:nvCxnSpPr>
        <p:spPr>
          <a:xfrm flipH="1">
            <a:off x="10078413" y="3409177"/>
            <a:ext cx="1439748" cy="208759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テキスト ボックス 6"/>
          <p:cNvSpPr txBox="1"/>
          <p:nvPr/>
        </p:nvSpPr>
        <p:spPr>
          <a:xfrm>
            <a:off x="10659987" y="4615655"/>
            <a:ext cx="7507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100" dirty="0" smtClean="0"/>
              <a:t>2</a:t>
            </a:r>
            <a:r>
              <a:rPr kumimoji="1" lang="ja-JP" altLang="en-US" sz="1100" dirty="0" smtClean="0"/>
              <a:t>ページ目表示</a:t>
            </a:r>
            <a:endParaRPr kumimoji="1" lang="ja-JP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11629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lang="ja-JP" altLang="en-US" dirty="0" smtClean="0"/>
              <a:t>折り返し計算ロジック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11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12" name="正方形/長方形 11"/>
          <p:cNvSpPr/>
          <p:nvPr/>
        </p:nvSpPr>
        <p:spPr>
          <a:xfrm>
            <a:off x="8426824" y="1003852"/>
            <a:ext cx="2898292" cy="4171995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右矢印 23"/>
          <p:cNvSpPr/>
          <p:nvPr/>
        </p:nvSpPr>
        <p:spPr>
          <a:xfrm>
            <a:off x="8852278" y="3802691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/>
          <p:cNvSpPr/>
          <p:nvPr/>
        </p:nvSpPr>
        <p:spPr>
          <a:xfrm rot="3764031">
            <a:off x="9934692" y="2872848"/>
            <a:ext cx="1369566" cy="230817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 rot="3970151">
            <a:off x="10318569" y="4222141"/>
            <a:ext cx="9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 smtClean="0"/>
              <a:t>目ジーペ１表示</a:t>
            </a:r>
            <a:endParaRPr kumimoji="1" lang="ja-JP" altLang="en-US" sz="1200" dirty="0"/>
          </a:p>
        </p:txBody>
      </p:sp>
      <p:sp>
        <p:nvSpPr>
          <p:cNvPr id="35" name="テキスト ボックス 34"/>
          <p:cNvSpPr txBox="1"/>
          <p:nvPr/>
        </p:nvSpPr>
        <p:spPr>
          <a:xfrm rot="3915217">
            <a:off x="10064759" y="3688814"/>
            <a:ext cx="12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1</a:t>
            </a:r>
            <a:r>
              <a:rPr kumimoji="1" lang="ja-JP" altLang="en-US" dirty="0" smtClean="0"/>
              <a:t>ページ目表示</a:t>
            </a:r>
            <a:endParaRPr kumimoji="1" lang="ja-JP" altLang="en-US" dirty="0"/>
          </a:p>
        </p:txBody>
      </p:sp>
      <p:sp>
        <p:nvSpPr>
          <p:cNvPr id="23" name="二等辺三角形 22"/>
          <p:cNvSpPr/>
          <p:nvPr/>
        </p:nvSpPr>
        <p:spPr>
          <a:xfrm>
            <a:off x="9923324" y="2901024"/>
            <a:ext cx="1392302" cy="2274824"/>
          </a:xfrm>
          <a:prstGeom prst="triangle">
            <a:avLst>
              <a:gd name="adj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4" name="直線コネクタ 33"/>
          <p:cNvCxnSpPr/>
          <p:nvPr/>
        </p:nvCxnSpPr>
        <p:spPr>
          <a:xfrm flipH="1">
            <a:off x="9719750" y="2635624"/>
            <a:ext cx="1751386" cy="2861145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テキスト ボックス 6"/>
          <p:cNvSpPr txBox="1"/>
          <p:nvPr/>
        </p:nvSpPr>
        <p:spPr>
          <a:xfrm>
            <a:off x="10394193" y="4446495"/>
            <a:ext cx="1016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 smtClean="0"/>
              <a:t>2</a:t>
            </a:r>
            <a:r>
              <a:rPr kumimoji="1" lang="ja-JP" altLang="en-US" sz="1400" dirty="0" smtClean="0"/>
              <a:t>ページ目表示</a:t>
            </a:r>
            <a:endParaRPr kumimoji="1" lang="ja-JP" altLang="en-US" sz="1400" dirty="0"/>
          </a:p>
        </p:txBody>
      </p:sp>
      <p:sp>
        <p:nvSpPr>
          <p:cNvPr id="30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24674" y="2418725"/>
            <a:ext cx="6169907" cy="151877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dirty="0" smtClean="0"/>
              <a:t>●マウス位置とめくる角の直角二等分線が</a:t>
            </a:r>
            <a:endParaRPr lang="en-US" altLang="ja-JP" sz="2800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dirty="0" smtClean="0"/>
              <a:t>折り返し位置となる</a:t>
            </a:r>
            <a:endParaRPr lang="en-US" altLang="ja-JP" sz="2800" dirty="0"/>
          </a:p>
        </p:txBody>
      </p:sp>
      <p:cxnSp>
        <p:nvCxnSpPr>
          <p:cNvPr id="31" name="直線コネクタ 30"/>
          <p:cNvCxnSpPr/>
          <p:nvPr/>
        </p:nvCxnSpPr>
        <p:spPr>
          <a:xfrm flipH="1" flipV="1">
            <a:off x="8821272" y="3669395"/>
            <a:ext cx="3012140" cy="177185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86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 smtClean="0"/>
              <a:t>・</a:t>
            </a:r>
            <a:r>
              <a:rPr kumimoji="1" lang="en-US" altLang="ja-JP" b="1" i="1" dirty="0" smtClean="0"/>
              <a:t>1-1.WPF</a:t>
            </a:r>
            <a:r>
              <a:rPr kumimoji="1" lang="ja-JP" altLang="en-US" b="1" dirty="0" smtClean="0"/>
              <a:t>とは</a:t>
            </a:r>
            <a:endParaRPr kumimoji="1" lang="ja-JP" altLang="en-US" b="1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013385" y="1989315"/>
            <a:ext cx="10476250" cy="2831163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●ビューとロジックを分離した設計が可能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　→</a:t>
            </a:r>
            <a:r>
              <a:rPr lang="en-US" altLang="ja-JP" sz="3200" dirty="0" smtClean="0"/>
              <a:t>MVVM</a:t>
            </a:r>
            <a:r>
              <a:rPr lang="ja-JP" altLang="en-US" sz="3200" dirty="0" smtClean="0"/>
              <a:t>パターン</a:t>
            </a:r>
            <a:endParaRPr lang="en-US" altLang="ja-JP" sz="3200" dirty="0"/>
          </a:p>
          <a:p>
            <a:endParaRPr kumimoji="1" lang="en-US" altLang="ja-JP" sz="3200" dirty="0" smtClean="0"/>
          </a:p>
          <a:p>
            <a:r>
              <a:rPr kumimoji="1" lang="ja-JP" altLang="en-US" sz="3200" dirty="0" smtClean="0"/>
              <a:t>●ビューのデザインの自由度が高い</a:t>
            </a:r>
            <a:endParaRPr kumimoji="1" lang="ja-JP" altLang="en-US" sz="32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1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96678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 smtClean="0"/>
              <a:t>・</a:t>
            </a:r>
            <a:r>
              <a:rPr lang="en-US" altLang="ja-JP" i="1" dirty="0" smtClean="0"/>
              <a:t>XAML</a:t>
            </a:r>
            <a:endParaRPr kumimoji="1" lang="ja-JP" altLang="en-US" b="1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41783" y="1989315"/>
            <a:ext cx="4661858" cy="2214189"/>
          </a:xfrm>
        </p:spPr>
        <p:txBody>
          <a:bodyPr>
            <a:normAutofit lnSpcReduction="10000"/>
          </a:bodyPr>
          <a:lstStyle/>
          <a:p>
            <a:r>
              <a:rPr kumimoji="1" lang="ja-JP" altLang="en-US" sz="2400" dirty="0" smtClean="0"/>
              <a:t>●</a:t>
            </a:r>
            <a:r>
              <a:rPr kumimoji="1" lang="en-US" altLang="ja-JP" sz="2400" dirty="0" smtClean="0"/>
              <a:t>WPF</a:t>
            </a:r>
            <a:r>
              <a:rPr lang="ja-JP" altLang="en-US" sz="2400" dirty="0" smtClean="0"/>
              <a:t>アプリケーションを作成すると</a:t>
            </a:r>
            <a:endParaRPr lang="en-US" altLang="ja-JP" sz="2400" dirty="0" smtClean="0"/>
          </a:p>
          <a:p>
            <a:r>
              <a:rPr lang="ja-JP" altLang="en-US" sz="2400" dirty="0" smtClean="0"/>
              <a:t>右図の様な</a:t>
            </a:r>
            <a:r>
              <a:rPr lang="en-US" altLang="ja-JP" sz="2400" dirty="0" smtClean="0"/>
              <a:t>XAML</a:t>
            </a:r>
            <a:r>
              <a:rPr lang="ja-JP" altLang="en-US" sz="2400" dirty="0" smtClean="0"/>
              <a:t>が自動生成される</a:t>
            </a:r>
            <a:endParaRPr lang="en-US" altLang="ja-JP" sz="2400" dirty="0" smtClean="0"/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●</a:t>
            </a:r>
            <a:r>
              <a:rPr lang="en-US" altLang="ja-JP" sz="2400" dirty="0" smtClean="0"/>
              <a:t>XAML</a:t>
            </a:r>
            <a:r>
              <a:rPr lang="ja-JP" altLang="en-US" sz="2400" dirty="0" smtClean="0"/>
              <a:t>の要素を変更する事で</a:t>
            </a:r>
            <a:endParaRPr lang="en-US" altLang="ja-JP" sz="2400" dirty="0" smtClean="0"/>
          </a:p>
          <a:p>
            <a:r>
              <a:rPr kumimoji="1" lang="en-US" altLang="ja-JP" sz="2400" dirty="0" smtClean="0"/>
              <a:t>GUI</a:t>
            </a:r>
            <a:r>
              <a:rPr kumimoji="1" lang="ja-JP" altLang="en-US" sz="2400" dirty="0" smtClean="0"/>
              <a:t>をデザインする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2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352" y="1989315"/>
            <a:ext cx="6788959" cy="2214189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533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 smtClean="0"/>
              <a:t>・</a:t>
            </a:r>
            <a:r>
              <a:rPr lang="en-US" altLang="ja-JP" i="1" dirty="0" smtClean="0"/>
              <a:t>MVVM</a:t>
            </a:r>
            <a:endParaRPr kumimoji="1" lang="ja-JP" altLang="en-US" b="1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41783" y="1989315"/>
            <a:ext cx="10979495" cy="3526902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2400" b="1" dirty="0" smtClean="0"/>
              <a:t>●</a:t>
            </a:r>
            <a:r>
              <a:rPr lang="en-US" altLang="ja-JP" sz="2400" b="1" i="1" dirty="0" smtClean="0"/>
              <a:t>M</a:t>
            </a:r>
            <a:r>
              <a:rPr lang="ja-JP" altLang="en-US" sz="2400" b="1" dirty="0" smtClean="0"/>
              <a:t>（</a:t>
            </a:r>
            <a:r>
              <a:rPr lang="en-US" altLang="ja-JP" sz="2400" b="1" i="1" dirty="0" smtClean="0"/>
              <a:t>Model</a:t>
            </a:r>
            <a:r>
              <a:rPr lang="ja-JP" altLang="en-US" sz="2400" b="1" dirty="0" smtClean="0"/>
              <a:t>）</a:t>
            </a:r>
            <a:endParaRPr lang="en-US" altLang="ja-JP" sz="2400" b="1" dirty="0" smtClean="0"/>
          </a:p>
          <a:p>
            <a:r>
              <a:rPr lang="ja-JP" altLang="en-US" sz="2400" dirty="0"/>
              <a:t>　</a:t>
            </a:r>
            <a:r>
              <a:rPr lang="ja-JP" altLang="en-US" sz="2400" dirty="0" smtClean="0"/>
              <a:t>→アプリケーションが扱う領域のデータと手続きを表現する要素</a:t>
            </a:r>
            <a:endParaRPr lang="en-US" altLang="ja-JP" sz="2400" dirty="0" smtClean="0"/>
          </a:p>
          <a:p>
            <a:endParaRPr lang="en-US" altLang="ja-JP" sz="2400" dirty="0" smtClean="0"/>
          </a:p>
          <a:p>
            <a:r>
              <a:rPr lang="ja-JP" altLang="en-US" sz="2400" b="1" dirty="0" smtClean="0"/>
              <a:t>●</a:t>
            </a:r>
            <a:r>
              <a:rPr lang="en-US" altLang="ja-JP" sz="2400" b="1" i="1" dirty="0" smtClean="0"/>
              <a:t>V</a:t>
            </a:r>
            <a:r>
              <a:rPr lang="ja-JP" altLang="en-US" sz="2400" b="1" dirty="0" smtClean="0"/>
              <a:t>（</a:t>
            </a:r>
            <a:r>
              <a:rPr lang="en-US" altLang="ja-JP" sz="2400" b="1" i="1" dirty="0" smtClean="0"/>
              <a:t>View</a:t>
            </a:r>
            <a:r>
              <a:rPr lang="ja-JP" altLang="en-US" sz="2400" b="1" dirty="0" smtClean="0"/>
              <a:t>）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　</a:t>
            </a:r>
            <a:r>
              <a:rPr lang="ja-JP" altLang="en-US" sz="2400" dirty="0" smtClean="0"/>
              <a:t>→</a:t>
            </a:r>
            <a:r>
              <a:rPr lang="en-US" altLang="ja-JP" sz="2400" dirty="0" smtClean="0"/>
              <a:t>XAML</a:t>
            </a:r>
            <a:r>
              <a:rPr lang="ja-JP" altLang="en-US" sz="2400" dirty="0" smtClean="0"/>
              <a:t>で記述され、</a:t>
            </a:r>
            <a:r>
              <a:rPr lang="en-US" altLang="ja-JP" sz="2400" dirty="0" smtClean="0"/>
              <a:t>UI</a:t>
            </a:r>
            <a:r>
              <a:rPr lang="ja-JP" altLang="en-US" sz="2400" dirty="0" smtClean="0"/>
              <a:t>の外観と構造を定義　</a:t>
            </a:r>
            <a:r>
              <a:rPr lang="en-US" altLang="ja-JP" sz="2400" dirty="0" smtClean="0"/>
              <a:t>UI</a:t>
            </a:r>
            <a:r>
              <a:rPr lang="ja-JP" altLang="en-US" sz="2400" dirty="0" err="1" smtClean="0"/>
              <a:t>への</a:t>
            </a:r>
            <a:r>
              <a:rPr lang="ja-JP" altLang="en-US" sz="2400" dirty="0" smtClean="0"/>
              <a:t>入力、</a:t>
            </a:r>
            <a:r>
              <a:rPr lang="en-US" altLang="ja-JP" sz="2400" dirty="0" smtClean="0"/>
              <a:t>UI</a:t>
            </a:r>
            <a:r>
              <a:rPr lang="ja-JP" altLang="en-US" sz="2400" dirty="0" smtClean="0"/>
              <a:t>から</a:t>
            </a:r>
            <a:r>
              <a:rPr lang="ja-JP" altLang="en-US" sz="2400" dirty="0"/>
              <a:t>の</a:t>
            </a:r>
            <a:r>
              <a:rPr lang="ja-JP" altLang="en-US" sz="2400" dirty="0" smtClean="0"/>
              <a:t>出力を管理</a:t>
            </a:r>
            <a:endParaRPr lang="en-US" altLang="ja-JP" sz="2400" dirty="0" smtClean="0"/>
          </a:p>
          <a:p>
            <a:endParaRPr lang="en-US" altLang="ja-JP" sz="2400" dirty="0"/>
          </a:p>
          <a:p>
            <a:r>
              <a:rPr lang="ja-JP" altLang="en-US" sz="2400" b="1" dirty="0" smtClean="0"/>
              <a:t>●</a:t>
            </a:r>
            <a:r>
              <a:rPr lang="en-US" altLang="ja-JP" sz="2400" b="1" i="1" dirty="0" smtClean="0"/>
              <a:t>VM</a:t>
            </a:r>
            <a:r>
              <a:rPr lang="ja-JP" altLang="en-US" sz="2400" b="1" dirty="0" smtClean="0"/>
              <a:t>（</a:t>
            </a:r>
            <a:r>
              <a:rPr lang="en-US" altLang="ja-JP" sz="2400" b="1" i="1" dirty="0" err="1" smtClean="0"/>
              <a:t>ViewModel</a:t>
            </a:r>
            <a:r>
              <a:rPr lang="ja-JP" altLang="en-US" sz="2400" b="1" dirty="0" smtClean="0"/>
              <a:t>）</a:t>
            </a:r>
            <a:endParaRPr lang="en-US" altLang="ja-JP" sz="2400" b="1" dirty="0" smtClean="0"/>
          </a:p>
          <a:p>
            <a:r>
              <a:rPr lang="ja-JP" altLang="en-US" sz="2400" dirty="0" smtClean="0"/>
              <a:t>　→双方向データバインディング　</a:t>
            </a:r>
            <a:r>
              <a:rPr lang="en-US" altLang="ja-JP" sz="2400" dirty="0" smtClean="0"/>
              <a:t>View</a:t>
            </a:r>
            <a:r>
              <a:rPr lang="ja-JP" altLang="en-US" sz="2400" dirty="0" smtClean="0"/>
              <a:t>から受け取ったデータを適切な形に変換し、</a:t>
            </a:r>
            <a:r>
              <a:rPr lang="en-US" altLang="ja-JP" sz="2400" dirty="0" smtClean="0"/>
              <a:t>Model</a:t>
            </a:r>
            <a:r>
              <a:rPr lang="ja-JP" altLang="en-US" sz="2400" dirty="0" smtClean="0"/>
              <a:t>へ伝達</a:t>
            </a:r>
            <a:endParaRPr lang="en-US" altLang="ja-JP" sz="2400" dirty="0" smtClean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3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9239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 smtClean="0"/>
              <a:t>・</a:t>
            </a:r>
            <a:r>
              <a:rPr lang="en-US" altLang="ja-JP" i="1" dirty="0" smtClean="0"/>
              <a:t>MVVM</a:t>
            </a:r>
            <a:endParaRPr kumimoji="1" lang="ja-JP" altLang="en-US" b="1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4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05" y="1691141"/>
            <a:ext cx="10058400" cy="4167949"/>
          </a:xfrm>
          <a:prstGeom prst="rect">
            <a:avLst/>
          </a:prstGeom>
          <a:ln w="38100" cap="sq">
            <a:solidFill>
              <a:schemeClr val="accent6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1963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2-1.</a:t>
            </a:r>
            <a:r>
              <a:rPr kumimoji="1" lang="ja-JP" altLang="en-US" dirty="0" smtClean="0"/>
              <a:t>プログラムデモ</a:t>
            </a:r>
            <a:endParaRPr kumimoji="1" lang="ja-JP" altLang="en-US" dirty="0"/>
          </a:p>
        </p:txBody>
      </p:sp>
      <p:pic>
        <p:nvPicPr>
          <p:cNvPr id="7" name="Page_The_Turn[19.06.2017]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0991" y="760287"/>
            <a:ext cx="6537294" cy="4946098"/>
          </a:xfrm>
        </p:spPr>
      </p:pic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91818" y="2075427"/>
            <a:ext cx="4572000" cy="231581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 smtClean="0"/>
              <a:t>●左右の矢印で</a:t>
            </a:r>
            <a:r>
              <a:rPr lang="ja-JP" altLang="en-US" dirty="0" smtClean="0"/>
              <a:t>ページめくりを実行</a:t>
            </a:r>
            <a:endParaRPr lang="en-US" altLang="ja-JP" dirty="0" smtClean="0"/>
          </a:p>
          <a:p>
            <a:pPr marL="0" indent="0">
              <a:buNone/>
            </a:pPr>
            <a:endParaRPr lang="ja-JP" altLang="en-US" dirty="0" smtClean="0"/>
          </a:p>
          <a:p>
            <a:pPr marL="0" indent="0">
              <a:buNone/>
            </a:pPr>
            <a:r>
              <a:rPr lang="ja-JP" altLang="en-US" dirty="0"/>
              <a:t>●</a:t>
            </a:r>
            <a:r>
              <a:rPr kumimoji="1" lang="ja-JP" altLang="en-US" dirty="0" smtClean="0"/>
              <a:t>直接ドラッグをする事でページを手動で</a:t>
            </a:r>
          </a:p>
          <a:p>
            <a:pPr marL="0" indent="0">
              <a:buNone/>
            </a:pPr>
            <a:r>
              <a:rPr lang="ja-JP" altLang="en-US" dirty="0" smtClean="0"/>
              <a:t>めくる事も可能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5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938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2-2.</a:t>
            </a:r>
            <a:r>
              <a:rPr lang="ja-JP" altLang="en-US" dirty="0" smtClean="0"/>
              <a:t>プログラム概要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6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05070" y="1563756"/>
            <a:ext cx="9710529" cy="433014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b="1" dirty="0"/>
              <a:t>●基本</a:t>
            </a:r>
            <a:r>
              <a:rPr lang="en-US" altLang="ja-JP" sz="2800" b="1" dirty="0"/>
              <a:t>2</a:t>
            </a:r>
            <a:r>
              <a:rPr lang="ja-JP" altLang="en-US" sz="2800" b="1" dirty="0"/>
              <a:t>次元表示</a:t>
            </a:r>
            <a:endParaRPr lang="en-US" altLang="ja-JP" sz="28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dirty="0"/>
              <a:t>　→ページを線で折り返した</a:t>
            </a:r>
            <a:r>
              <a:rPr lang="en-US" altLang="ja-JP" sz="2800" dirty="0"/>
              <a:t>2</a:t>
            </a:r>
            <a:r>
              <a:rPr lang="ja-JP" altLang="en-US" sz="2800" dirty="0"/>
              <a:t>次元</a:t>
            </a:r>
            <a:r>
              <a:rPr lang="ja-JP" altLang="en-US" sz="2800" dirty="0" smtClean="0"/>
              <a:t>表示</a:t>
            </a:r>
            <a:endParaRPr lang="en-US" altLang="ja-JP" sz="2800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ja-JP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b="1" dirty="0"/>
              <a:t>●疑似立体表示</a:t>
            </a:r>
            <a:endParaRPr lang="en-US" altLang="ja-JP" sz="28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dirty="0"/>
              <a:t>　→陰影をつけて疑似的に立体</a:t>
            </a:r>
            <a:r>
              <a:rPr lang="ja-JP" altLang="en-US" sz="2800" dirty="0" smtClean="0"/>
              <a:t>表示</a:t>
            </a:r>
            <a:endParaRPr lang="en-US" altLang="ja-JP" sz="2800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ja-JP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b="1" dirty="0"/>
              <a:t>●ページめくり表示</a:t>
            </a:r>
            <a:endParaRPr lang="en-US" altLang="ja-JP" sz="28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dirty="0"/>
              <a:t>　→めくり量を現在のマウス位置から計算して</a:t>
            </a:r>
            <a:r>
              <a:rPr lang="ja-JP" altLang="en-US" sz="2800" dirty="0" smtClean="0"/>
              <a:t>表示</a:t>
            </a:r>
            <a:endParaRPr lang="en-US" altLang="ja-JP" sz="2800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ja-JP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b="1" dirty="0"/>
              <a:t>●アニメーション</a:t>
            </a:r>
            <a:endParaRPr lang="en-US" altLang="ja-JP" sz="28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ja-JP" altLang="en-US" sz="2800" b="1" dirty="0"/>
              <a:t>　</a:t>
            </a:r>
            <a:r>
              <a:rPr lang="ja-JP" altLang="en-US" sz="2800" dirty="0"/>
              <a:t>→めくり量を自動加算してアニメーションを実現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8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lang="ja-JP" altLang="en-US" dirty="0"/>
              <a:t>流</a:t>
            </a:r>
            <a:r>
              <a:rPr lang="ja-JP" altLang="en-US" dirty="0" smtClean="0"/>
              <a:t>れ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7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9" name="正方形/長方形 8"/>
          <p:cNvSpPr/>
          <p:nvPr/>
        </p:nvSpPr>
        <p:spPr>
          <a:xfrm>
            <a:off x="1423359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4042458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6661557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9280656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矢印 12"/>
          <p:cNvSpPr/>
          <p:nvPr/>
        </p:nvSpPr>
        <p:spPr>
          <a:xfrm>
            <a:off x="2066027" y="3542685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2452491" y="3692105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7683787" y="3686383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5064688" y="3692104"/>
            <a:ext cx="1022230" cy="14837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右矢印 16"/>
          <p:cNvSpPr/>
          <p:nvPr/>
        </p:nvSpPr>
        <p:spPr>
          <a:xfrm>
            <a:off x="4681675" y="3544047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右矢印 17"/>
          <p:cNvSpPr/>
          <p:nvPr/>
        </p:nvSpPr>
        <p:spPr>
          <a:xfrm>
            <a:off x="7304225" y="3549768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直線コネクタ 18"/>
          <p:cNvCxnSpPr/>
          <p:nvPr/>
        </p:nvCxnSpPr>
        <p:spPr>
          <a:xfrm flipH="1">
            <a:off x="4855929" y="3384458"/>
            <a:ext cx="1439748" cy="2087592"/>
          </a:xfrm>
          <a:prstGeom prst="line">
            <a:avLst/>
          </a:prstGeom>
          <a:ln w="25400">
            <a:solidFill>
              <a:schemeClr val="bg2">
                <a:lumMod val="25000"/>
              </a:schemeClr>
            </a:solidFill>
            <a:rou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二等辺三角形 20"/>
          <p:cNvSpPr/>
          <p:nvPr/>
        </p:nvSpPr>
        <p:spPr>
          <a:xfrm>
            <a:off x="7683787" y="3680660"/>
            <a:ext cx="1031720" cy="1483743"/>
          </a:xfrm>
          <a:prstGeom prst="triangle">
            <a:avLst>
              <a:gd name="adj" fmla="val 99026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/>
        </p:nvSpPr>
        <p:spPr>
          <a:xfrm>
            <a:off x="10302886" y="3692104"/>
            <a:ext cx="1012740" cy="1483743"/>
          </a:xfrm>
          <a:prstGeom prst="rect">
            <a:avLst/>
          </a:prstGeom>
          <a:gradFill flip="none" rotWithShape="1">
            <a:gsLst>
              <a:gs pos="38000">
                <a:srgbClr val="4C7A9C"/>
              </a:gs>
              <a:gs pos="55000">
                <a:srgbClr val="587093"/>
              </a:gs>
              <a:gs pos="3000">
                <a:srgbClr val="2C92B3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二等辺三角形 22"/>
          <p:cNvSpPr/>
          <p:nvPr/>
        </p:nvSpPr>
        <p:spPr>
          <a:xfrm>
            <a:off x="10283906" y="3692104"/>
            <a:ext cx="1031720" cy="1483743"/>
          </a:xfrm>
          <a:prstGeom prst="triangle">
            <a:avLst>
              <a:gd name="adj" fmla="val 99026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右矢印 23"/>
          <p:cNvSpPr/>
          <p:nvPr/>
        </p:nvSpPr>
        <p:spPr>
          <a:xfrm>
            <a:off x="9923324" y="3538324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74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2704" y="253186"/>
            <a:ext cx="6214120" cy="750666"/>
          </a:xfrm>
        </p:spPr>
        <p:txBody>
          <a:bodyPr/>
          <a:lstStyle/>
          <a:p>
            <a:r>
              <a:rPr kumimoji="1" lang="ja-JP" altLang="en-US" dirty="0" smtClean="0"/>
              <a:t>・</a:t>
            </a:r>
            <a:r>
              <a:rPr lang="ja-JP" altLang="en-US" dirty="0"/>
              <a:t>アニメーション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ja-JP" smtClean="0"/>
              <a:pPr/>
              <a:t>8</a:t>
            </a:fld>
            <a:r>
              <a:rPr lang="en-US" altLang="ja-JP" smtClean="0"/>
              <a:t>/30</a:t>
            </a:r>
            <a:endParaRPr lang="en-US" altLang="ja-JP" dirty="0"/>
          </a:p>
        </p:txBody>
      </p:sp>
      <p:sp>
        <p:nvSpPr>
          <p:cNvPr id="6" name="コンテンツ プレースホルダー 12"/>
          <p:cNvSpPr txBox="1">
            <a:spLocks/>
          </p:cNvSpPr>
          <p:nvPr/>
        </p:nvSpPr>
        <p:spPr>
          <a:xfrm>
            <a:off x="102704" y="253186"/>
            <a:ext cx="4543941" cy="7506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indent="0" algn="l" defTabSz="914400" rtl="0" eaLnBrk="1" latinLnBrk="0" hangingPunct="1">
              <a:buNone/>
              <a:defRPr kumimoji="1" lang="ja-JP" sz="4800" kern="1200">
                <a:solidFill>
                  <a:schemeClr val="accent6">
                    <a:lumMod val="50000"/>
                  </a:schemeClr>
                </a:solidFill>
                <a:latin typeface="+mn-lt"/>
                <a:ea typeface="Meiryo UI" panose="020B0604030504040204" pitchFamily="50" charset="-128"/>
                <a:cs typeface="+mn-cs"/>
              </a:defRPr>
            </a:lvl1pPr>
            <a:lvl2pPr marL="41148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 smtClean="0"/>
          </a:p>
        </p:txBody>
      </p:sp>
      <p:sp>
        <p:nvSpPr>
          <p:cNvPr id="9" name="正方形/長方形 8"/>
          <p:cNvSpPr/>
          <p:nvPr/>
        </p:nvSpPr>
        <p:spPr>
          <a:xfrm>
            <a:off x="1423359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4042458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6661557" y="2337758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9280656" y="2337756"/>
            <a:ext cx="2044460" cy="2838091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32000">
                <a:schemeClr val="accent1">
                  <a:lumMod val="45000"/>
                  <a:lumOff val="55000"/>
                </a:schemeClr>
              </a:gs>
              <a:gs pos="3800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矢印 12"/>
          <p:cNvSpPr/>
          <p:nvPr/>
        </p:nvSpPr>
        <p:spPr>
          <a:xfrm>
            <a:off x="2548086" y="4238743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右矢印 16"/>
          <p:cNvSpPr/>
          <p:nvPr/>
        </p:nvSpPr>
        <p:spPr>
          <a:xfrm>
            <a:off x="4670890" y="4096407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右矢印 17"/>
          <p:cNvSpPr/>
          <p:nvPr/>
        </p:nvSpPr>
        <p:spPr>
          <a:xfrm>
            <a:off x="7304225" y="3822995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/>
        </p:nvSpPr>
        <p:spPr>
          <a:xfrm>
            <a:off x="10302886" y="3692104"/>
            <a:ext cx="1012740" cy="1483743"/>
          </a:xfrm>
          <a:prstGeom prst="rect">
            <a:avLst/>
          </a:prstGeom>
          <a:gradFill flip="none" rotWithShape="1">
            <a:gsLst>
              <a:gs pos="38000">
                <a:srgbClr val="4C7A9C"/>
              </a:gs>
              <a:gs pos="55000">
                <a:srgbClr val="587093"/>
              </a:gs>
              <a:gs pos="3000">
                <a:srgbClr val="2C92B3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二等辺三角形 22"/>
          <p:cNvSpPr/>
          <p:nvPr/>
        </p:nvSpPr>
        <p:spPr>
          <a:xfrm>
            <a:off x="10283906" y="3692104"/>
            <a:ext cx="1031720" cy="1483743"/>
          </a:xfrm>
          <a:prstGeom prst="triangle">
            <a:avLst>
              <a:gd name="adj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右矢印 23"/>
          <p:cNvSpPr/>
          <p:nvPr/>
        </p:nvSpPr>
        <p:spPr>
          <a:xfrm>
            <a:off x="9923324" y="3538324"/>
            <a:ext cx="379562" cy="284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/>
        </p:nvSpPr>
        <p:spPr>
          <a:xfrm>
            <a:off x="2929373" y="4381081"/>
            <a:ext cx="535858" cy="794766"/>
          </a:xfrm>
          <a:prstGeom prst="rect">
            <a:avLst/>
          </a:prstGeom>
          <a:gradFill flip="none" rotWithShape="1">
            <a:gsLst>
              <a:gs pos="41000">
                <a:srgbClr val="587093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二等辺三角形 24"/>
          <p:cNvSpPr/>
          <p:nvPr/>
        </p:nvSpPr>
        <p:spPr>
          <a:xfrm>
            <a:off x="2934118" y="4381080"/>
            <a:ext cx="531113" cy="794767"/>
          </a:xfrm>
          <a:prstGeom prst="triangle">
            <a:avLst>
              <a:gd name="adj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/>
        </p:nvSpPr>
        <p:spPr>
          <a:xfrm>
            <a:off x="5050452" y="4238748"/>
            <a:ext cx="1036466" cy="937099"/>
          </a:xfrm>
          <a:prstGeom prst="rect">
            <a:avLst/>
          </a:prstGeom>
          <a:gradFill flip="none" rotWithShape="1">
            <a:gsLst>
              <a:gs pos="52000">
                <a:srgbClr val="587093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二等辺三角形 26"/>
          <p:cNvSpPr/>
          <p:nvPr/>
        </p:nvSpPr>
        <p:spPr>
          <a:xfrm>
            <a:off x="5050452" y="4263273"/>
            <a:ext cx="1050701" cy="915342"/>
          </a:xfrm>
          <a:prstGeom prst="triangle">
            <a:avLst>
              <a:gd name="adj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/>
        </p:nvSpPr>
        <p:spPr>
          <a:xfrm>
            <a:off x="7695649" y="3965788"/>
            <a:ext cx="1012740" cy="1210059"/>
          </a:xfrm>
          <a:prstGeom prst="rect">
            <a:avLst/>
          </a:prstGeom>
          <a:gradFill flip="none" rotWithShape="1">
            <a:gsLst>
              <a:gs pos="60000">
                <a:srgbClr val="587093"/>
              </a:gs>
              <a:gs pos="100000">
                <a:schemeClr val="accent1">
                  <a:lumMod val="75000"/>
                </a:schemeClr>
              </a:gs>
            </a:gsLst>
            <a:lin ang="13500000" scaled="1"/>
            <a:tileRect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二等辺三角形 28"/>
          <p:cNvSpPr/>
          <p:nvPr/>
        </p:nvSpPr>
        <p:spPr>
          <a:xfrm>
            <a:off x="7676669" y="3965788"/>
            <a:ext cx="1031720" cy="1210059"/>
          </a:xfrm>
          <a:prstGeom prst="triangle">
            <a:avLst>
              <a:gd name="adj" fmla="val 99331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140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メイリオ＋SegoeUI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1EF0E57-12D2-4B54-A790-AA6D167593A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177</Words>
  <Application>Microsoft Office PowerPoint</Application>
  <PresentationFormat>ワイド画面</PresentationFormat>
  <Paragraphs>79</Paragraphs>
  <Slides>12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Meiryo UI</vt:lpstr>
      <vt:lpstr>メイリオ</vt:lpstr>
      <vt:lpstr>Arial</vt:lpstr>
      <vt:lpstr>Calibri</vt:lpstr>
      <vt:lpstr>Segoe UI</vt:lpstr>
      <vt:lpstr>Wireframe Building 16x9</vt:lpstr>
      <vt:lpstr>WPFと3Dアニメーション</vt:lpstr>
      <vt:lpstr>・1-1.WPFとは</vt:lpstr>
      <vt:lpstr>・XAML</vt:lpstr>
      <vt:lpstr>・MVVM</vt:lpstr>
      <vt:lpstr>・MVVM</vt:lpstr>
      <vt:lpstr>・2-1.プログラムデモ</vt:lpstr>
      <vt:lpstr>・2-2.プログラム概要</vt:lpstr>
      <vt:lpstr>・流れ</vt:lpstr>
      <vt:lpstr>・アニメーション</vt:lpstr>
      <vt:lpstr>・折り返し表示</vt:lpstr>
      <vt:lpstr>・折り返し位置計算</vt:lpstr>
      <vt:lpstr>・折り返し計算ロジック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2017-06-15T04:26:41Z</dcterms:created>
  <dcterms:modified xsi:type="dcterms:W3CDTF">2017-06-20T05:04:48Z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TC030310279991</vt:lpwstr>
  </property>
</Properties>
</file>

<file path=docProps/thumbnail.jpeg>
</file>